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43"/>
  </p:notesMasterIdLst>
  <p:sldIdLst>
    <p:sldId id="256" r:id="rId5"/>
    <p:sldId id="1041" r:id="rId6"/>
    <p:sldId id="1042" r:id="rId7"/>
    <p:sldId id="1043" r:id="rId8"/>
    <p:sldId id="1044" r:id="rId9"/>
    <p:sldId id="1045" r:id="rId10"/>
    <p:sldId id="1046" r:id="rId11"/>
    <p:sldId id="1047" r:id="rId12"/>
    <p:sldId id="1048" r:id="rId13"/>
    <p:sldId id="1049" r:id="rId14"/>
    <p:sldId id="1050" r:id="rId15"/>
    <p:sldId id="1051" r:id="rId16"/>
    <p:sldId id="1052" r:id="rId17"/>
    <p:sldId id="1053" r:id="rId18"/>
    <p:sldId id="1054" r:id="rId19"/>
    <p:sldId id="1055" r:id="rId20"/>
    <p:sldId id="1056" r:id="rId21"/>
    <p:sldId id="1057" r:id="rId22"/>
    <p:sldId id="1058" r:id="rId23"/>
    <p:sldId id="1059" r:id="rId24"/>
    <p:sldId id="1060" r:id="rId25"/>
    <p:sldId id="1080" r:id="rId26"/>
    <p:sldId id="1081" r:id="rId27"/>
    <p:sldId id="1082" r:id="rId28"/>
    <p:sldId id="1083" r:id="rId29"/>
    <p:sldId id="1084" r:id="rId30"/>
    <p:sldId id="1085" r:id="rId31"/>
    <p:sldId id="1086" r:id="rId32"/>
    <p:sldId id="1087" r:id="rId33"/>
    <p:sldId id="1088" r:id="rId34"/>
    <p:sldId id="1089" r:id="rId35"/>
    <p:sldId id="1090" r:id="rId36"/>
    <p:sldId id="1091" r:id="rId37"/>
    <p:sldId id="1092" r:id="rId38"/>
    <p:sldId id="1093" r:id="rId39"/>
    <p:sldId id="1094" r:id="rId40"/>
    <p:sldId id="1095" r:id="rId41"/>
    <p:sldId id="1096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>
        <p:scale>
          <a:sx n="66" d="100"/>
          <a:sy n="66" d="100"/>
        </p:scale>
        <p:origin x="-1638" y="-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BF4EB-67CF-434B-A205-EEFA6B39B9D9}" type="datetimeFigureOut">
              <a:rPr lang="en-US" smtClean="0"/>
              <a:t>1/8/2014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3DF09-847B-4636-A307-F0E19966F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6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F09-847B-4636-A307-F0E19966F46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49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90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3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2.png"/><Relationship Id="rId10" Type="http://schemas.openxmlformats.org/officeDocument/2006/relationships/image" Target="../media/image40.png"/><Relationship Id="rId4" Type="http://schemas.openxmlformats.org/officeDocument/2006/relationships/image" Target="../media/image31.png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42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" y="2286000"/>
            <a:ext cx="8382000" cy="11430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smtClean="0">
                <a:solidFill>
                  <a:srgbClr val="0070C0"/>
                </a:solidFill>
              </a:rPr>
              <a:t>College Technical Math 1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315200" cy="2362200"/>
          </a:xfrm>
        </p:spPr>
        <p:txBody>
          <a:bodyPr/>
          <a:lstStyle/>
          <a:p>
            <a:pPr eaLnBrk="1" hangingPunct="1"/>
            <a:r>
              <a:rPr lang="en-US" u="sng" dirty="0" smtClean="0"/>
              <a:t>Section 10.1</a:t>
            </a:r>
          </a:p>
          <a:p>
            <a:pPr eaLnBrk="1" hangingPunct="1"/>
            <a:r>
              <a:rPr lang="en-US" dirty="0" smtClean="0"/>
              <a:t>Solving Systems of Two Variable Linear Equations - Graphing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1595" y="1219200"/>
            <a:ext cx="47500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System of Equations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09800"/>
                <a:ext cx="7924800" cy="1134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a solution to the system of equations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−3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=9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−4</m:t>
                    </m:r>
                  </m:oMath>
                </a14:m>
                <a:r>
                  <a:rPr lang="en-US" sz="2800" dirty="0" smtClean="0"/>
                  <a:t>?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09800"/>
                <a:ext cx="7924800" cy="1134670"/>
              </a:xfrm>
              <a:prstGeom prst="rect">
                <a:avLst/>
              </a:prstGeom>
              <a:blipFill rotWithShape="1">
                <a:blip r:embed="rId2"/>
                <a:stretch>
                  <a:fillRect l="-1538" t="-5376"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57200" y="3548390"/>
            <a:ext cx="3603872" cy="1165830"/>
            <a:chOff x="457200" y="3548390"/>
            <a:chExt cx="3603872" cy="1165830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3548390"/>
              <a:ext cx="3603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 smtClean="0"/>
                <a:t>Check for equation 1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717992" y="4191000"/>
                  <a:ext cx="198426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=9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992" y="4191000"/>
                  <a:ext cx="1984261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" y="4739620"/>
                <a:ext cx="25394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</a:rPr>
                        <m:t>−3(−2)=9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739620"/>
                <a:ext cx="253947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53412" y="5267305"/>
                <a:ext cx="11488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9=9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412" y="5267305"/>
                <a:ext cx="114884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4473328" y="3558570"/>
            <a:ext cx="3603872" cy="1346392"/>
            <a:chOff x="457200" y="3548390"/>
            <a:chExt cx="3603872" cy="1346392"/>
          </a:xfrm>
        </p:grpSpPr>
        <p:sp>
          <p:nvSpPr>
            <p:cNvPr id="11" name="TextBox 10"/>
            <p:cNvSpPr txBox="1"/>
            <p:nvPr/>
          </p:nvSpPr>
          <p:spPr>
            <a:xfrm>
              <a:off x="457200" y="3548390"/>
              <a:ext cx="3603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 smtClean="0"/>
                <a:t>Check for equation 2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17992" y="4191000"/>
                  <a:ext cx="2076146" cy="7037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−4 </m:t>
                      </m:r>
                    </m:oMath>
                  </a14:m>
                  <a:r>
                    <a:rPr lang="en-US" sz="2800" dirty="0" smtClean="0"/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992" y="4191000"/>
                  <a:ext cx="2076146" cy="70378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55239" y="4935018"/>
                <a:ext cx="2631361" cy="703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)−4 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239" y="4935018"/>
                <a:ext cx="2631361" cy="70378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3" descr="C:\Users\Ronald\AppData\Local\Microsoft\Windows\Temporary Internet Files\Content.IE5\2JS3EZY4\MC900441310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1816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32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1595" y="1219200"/>
            <a:ext cx="47500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System of Equations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09800"/>
                <a:ext cx="7924800" cy="1134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,−2)</m:t>
                    </m:r>
                  </m:oMath>
                </a14:m>
                <a:r>
                  <a:rPr lang="en-US" sz="2800" dirty="0" smtClean="0"/>
                  <a:t> a solution to the system of equations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−3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=9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−4</m:t>
                    </m:r>
                  </m:oMath>
                </a14:m>
                <a:r>
                  <a:rPr lang="en-US" sz="2800" dirty="0" smtClean="0"/>
                  <a:t>?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09800"/>
                <a:ext cx="7924800" cy="1134670"/>
              </a:xfrm>
              <a:prstGeom prst="rect">
                <a:avLst/>
              </a:prstGeom>
              <a:blipFill rotWithShape="1">
                <a:blip r:embed="rId2"/>
                <a:stretch>
                  <a:fillRect l="-1538" t="-5376"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57200" y="3548390"/>
            <a:ext cx="3603872" cy="1165830"/>
            <a:chOff x="457200" y="3548390"/>
            <a:chExt cx="3603872" cy="1165830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3548390"/>
              <a:ext cx="3603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 smtClean="0"/>
                <a:t>Check for equation 1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717992" y="4191000"/>
                  <a:ext cx="198426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=9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992" y="4191000"/>
                  <a:ext cx="1984261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" y="4739620"/>
                <a:ext cx="25394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</a:rPr>
                        <m:t>−3(−2)=9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739620"/>
                <a:ext cx="253947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53412" y="5267305"/>
                <a:ext cx="11488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9=9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412" y="5267305"/>
                <a:ext cx="114884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4473328" y="3558570"/>
            <a:ext cx="3603872" cy="1346392"/>
            <a:chOff x="457200" y="3548390"/>
            <a:chExt cx="3603872" cy="1346392"/>
          </a:xfrm>
        </p:grpSpPr>
        <p:sp>
          <p:nvSpPr>
            <p:cNvPr id="11" name="TextBox 10"/>
            <p:cNvSpPr txBox="1"/>
            <p:nvPr/>
          </p:nvSpPr>
          <p:spPr>
            <a:xfrm>
              <a:off x="457200" y="3548390"/>
              <a:ext cx="3603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 smtClean="0"/>
                <a:t>Check for equation 2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17992" y="4191000"/>
                  <a:ext cx="2076146" cy="7037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−4 </m:t>
                      </m:r>
                    </m:oMath>
                  </a14:m>
                  <a:r>
                    <a:rPr lang="en-US" sz="2800" dirty="0" smtClean="0"/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992" y="4191000"/>
                  <a:ext cx="2076146" cy="70378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55239" y="4935018"/>
                <a:ext cx="2631361" cy="703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−2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)−4 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239" y="4935018"/>
                <a:ext cx="2631361" cy="70378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19600" y="5617865"/>
                <a:ext cx="16842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−2=−2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617865"/>
                <a:ext cx="1684244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3" descr="C:\Users\Ronald\AppData\Local\Microsoft\Windows\Temporary Internet Files\Content.IE5\2JS3EZY4\MC900441310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1816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Ronald\AppData\Local\Microsoft\Windows\Temporary Internet Files\Content.IE5\2JS3EZY4\MC900441310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864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48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1595" y="1219200"/>
            <a:ext cx="47500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System of Equations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09800"/>
                <a:ext cx="7924800" cy="1134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(3,−2)</m:t>
                    </m:r>
                  </m:oMath>
                </a14:m>
                <a:r>
                  <a:rPr lang="en-US" sz="2800" dirty="0" smtClean="0"/>
                  <a:t> a solution to the system of equations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−3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=9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−4</m:t>
                    </m:r>
                  </m:oMath>
                </a14:m>
                <a:r>
                  <a:rPr lang="en-US" sz="2800" dirty="0" smtClean="0"/>
                  <a:t>?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09800"/>
                <a:ext cx="7924800" cy="1134670"/>
              </a:xfrm>
              <a:prstGeom prst="rect">
                <a:avLst/>
              </a:prstGeom>
              <a:blipFill rotWithShape="1">
                <a:blip r:embed="rId2"/>
                <a:stretch>
                  <a:fillRect l="-1538" t="-5376"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600" y="3886200"/>
                <a:ext cx="8077200" cy="1565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Since the ordered pair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(3,−2)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is a solution to both equations,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(3,−2)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is a solution to the system of equations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−3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=9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−4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.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886200"/>
                <a:ext cx="8077200" cy="1565557"/>
              </a:xfrm>
              <a:prstGeom prst="rect">
                <a:avLst/>
              </a:prstGeom>
              <a:blipFill rotWithShape="1">
                <a:blip r:embed="rId3"/>
                <a:stretch>
                  <a:fillRect l="-1509" t="-3906" r="-2264" b="-3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588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1595" y="1219200"/>
            <a:ext cx="47500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System of Equations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09800"/>
                <a:ext cx="8153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(−4,1)</m:t>
                    </m:r>
                  </m:oMath>
                </a14:m>
                <a:r>
                  <a:rPr lang="en-US" sz="2800" dirty="0" smtClean="0"/>
                  <a:t> a solution to the system of equations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=−10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−4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=12</m:t>
                    </m:r>
                  </m:oMath>
                </a14:m>
                <a:r>
                  <a:rPr lang="en-US" sz="2800" dirty="0" smtClean="0"/>
                  <a:t>?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09800"/>
                <a:ext cx="81534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95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57200" y="3429000"/>
            <a:ext cx="3603872" cy="1165830"/>
            <a:chOff x="457200" y="3548390"/>
            <a:chExt cx="3603872" cy="1165830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3548390"/>
              <a:ext cx="3603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 smtClean="0"/>
                <a:t>Check for equation 1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717992" y="4191000"/>
                  <a:ext cx="264950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=−10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992" y="4191000"/>
                  <a:ext cx="2649508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1588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1595" y="1219200"/>
            <a:ext cx="47500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System of Equations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09800"/>
                <a:ext cx="8153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𝟒</m:t>
                    </m:r>
                    <m:r>
                      <a:rPr lang="en-US" sz="2800" b="0" i="1" smtClean="0">
                        <a:latin typeface="Cambria Math"/>
                      </a:rPr>
                      <m:t>,1)</m:t>
                    </m:r>
                  </m:oMath>
                </a14:m>
                <a:r>
                  <a:rPr lang="en-US" sz="2800" dirty="0" smtClean="0"/>
                  <a:t> a solution to the system of equations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=−10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−4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=12</m:t>
                    </m:r>
                  </m:oMath>
                </a14:m>
                <a:r>
                  <a:rPr lang="en-US" sz="2800" dirty="0" smtClean="0"/>
                  <a:t>?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09800"/>
                <a:ext cx="81534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95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57200" y="3429000"/>
            <a:ext cx="3603872" cy="1165830"/>
            <a:chOff x="457200" y="3548390"/>
            <a:chExt cx="3603872" cy="1165830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3548390"/>
              <a:ext cx="3603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 smtClean="0"/>
                <a:t>Check for equation 1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717992" y="4191000"/>
                  <a:ext cx="264950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=−10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992" y="4191000"/>
                  <a:ext cx="2649508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" y="4572000"/>
                <a:ext cx="32124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3(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800" b="0" i="1" smtClean="0">
                          <a:latin typeface="Cambria Math"/>
                        </a:rPr>
                        <m:t>)+2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=−10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572000"/>
                <a:ext cx="321248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467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1595" y="1219200"/>
            <a:ext cx="47500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System of Equations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09800"/>
                <a:ext cx="8153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−4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a solution to the system of equations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=−10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−4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=12</m:t>
                    </m:r>
                  </m:oMath>
                </a14:m>
                <a:r>
                  <a:rPr lang="en-US" sz="2800" dirty="0" smtClean="0"/>
                  <a:t>?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09800"/>
                <a:ext cx="81534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95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57200" y="3429000"/>
            <a:ext cx="3603872" cy="1165830"/>
            <a:chOff x="457200" y="3548390"/>
            <a:chExt cx="3603872" cy="1165830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3548390"/>
              <a:ext cx="3603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 smtClean="0"/>
                <a:t>Check for equation 1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931892" y="4191000"/>
                  <a:ext cx="264950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=−10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892" y="4191000"/>
                  <a:ext cx="2649508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518" y="4572000"/>
                <a:ext cx="35028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−4</m:t>
                      </m:r>
                      <m:r>
                        <a:rPr lang="en-US" sz="2800" b="0" i="1" smtClean="0">
                          <a:latin typeface="Cambria Math"/>
                        </a:rPr>
                        <m:t>)+2(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800" b="0" i="1" smtClean="0">
                          <a:latin typeface="Cambria Math"/>
                        </a:rPr>
                        <m:t>)=−10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8" y="4572000"/>
                <a:ext cx="350288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096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1595" y="1219200"/>
            <a:ext cx="47500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System of Equations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09800"/>
                <a:ext cx="8153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−4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a solution to the system of equations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=−10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−4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=12</m:t>
                    </m:r>
                  </m:oMath>
                </a14:m>
                <a:r>
                  <a:rPr lang="en-US" sz="2800" dirty="0" smtClean="0"/>
                  <a:t>?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09800"/>
                <a:ext cx="81534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95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57200" y="3429000"/>
            <a:ext cx="3603872" cy="1165830"/>
            <a:chOff x="457200" y="3548390"/>
            <a:chExt cx="3603872" cy="1165830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3548390"/>
              <a:ext cx="3603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 smtClean="0"/>
                <a:t>Check for equation 1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931892" y="4191000"/>
                  <a:ext cx="264950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=−10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892" y="4191000"/>
                  <a:ext cx="2649508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518" y="4572000"/>
                <a:ext cx="35028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−4</m:t>
                      </m:r>
                      <m:r>
                        <a:rPr lang="en-US" sz="2800" b="0" i="1" smtClean="0">
                          <a:latin typeface="Cambria Math"/>
                        </a:rPr>
                        <m:t>)+2(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</a:rPr>
                        <m:t>)=−10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8" y="4572000"/>
                <a:ext cx="350288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12312" y="5112960"/>
                <a:ext cx="20817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−10=−10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312" y="5112960"/>
                <a:ext cx="208178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3" descr="C:\Users\Ronald\AppData\Local\Microsoft\Windows\Temporary Internet Files\Content.IE5\2JS3EZY4\MC90044131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503167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85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1595" y="1219200"/>
            <a:ext cx="47500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System of Equations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09800"/>
                <a:ext cx="8153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−4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a solution to the system of equations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=−10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−4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=12</m:t>
                    </m:r>
                  </m:oMath>
                </a14:m>
                <a:r>
                  <a:rPr lang="en-US" sz="2800" dirty="0" smtClean="0"/>
                  <a:t>?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09800"/>
                <a:ext cx="81534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95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57200" y="3429000"/>
            <a:ext cx="3603872" cy="1165830"/>
            <a:chOff x="457200" y="3548390"/>
            <a:chExt cx="3603872" cy="1165830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3548390"/>
              <a:ext cx="3603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 smtClean="0"/>
                <a:t>Check for equation 1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931892" y="4191000"/>
                  <a:ext cx="264950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=−10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892" y="4191000"/>
                  <a:ext cx="2649508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518" y="4572000"/>
                <a:ext cx="35028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−4</m:t>
                      </m:r>
                      <m:r>
                        <a:rPr lang="en-US" sz="2800" b="0" i="1" smtClean="0">
                          <a:latin typeface="Cambria Math"/>
                        </a:rPr>
                        <m:t>)+2(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</a:rPr>
                        <m:t>)=−10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8" y="4572000"/>
                <a:ext cx="350288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12312" y="5112960"/>
                <a:ext cx="20817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−10=−10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312" y="5112960"/>
                <a:ext cx="208178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3" descr="C:\Users\Ronald\AppData\Local\Microsoft\Windows\Temporary Internet Files\Content.IE5\2JS3EZY4\MC90044131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503167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549528" y="3429000"/>
            <a:ext cx="3603872" cy="1165830"/>
            <a:chOff x="457200" y="3548390"/>
            <a:chExt cx="3603872" cy="1165830"/>
          </a:xfrm>
        </p:grpSpPr>
        <p:sp>
          <p:nvSpPr>
            <p:cNvPr id="11" name="TextBox 10"/>
            <p:cNvSpPr txBox="1"/>
            <p:nvPr/>
          </p:nvSpPr>
          <p:spPr>
            <a:xfrm>
              <a:off x="457200" y="3548390"/>
              <a:ext cx="3603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 smtClean="0"/>
                <a:t>Check for equation 2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17992" y="4191000"/>
                  <a:ext cx="238180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−4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=12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992" y="4191000"/>
                  <a:ext cx="2381806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2650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1595" y="1219200"/>
            <a:ext cx="47500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System of Equations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09800"/>
                <a:ext cx="8153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𝟒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a solution to the system of equations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=−10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−4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=12</m:t>
                    </m:r>
                  </m:oMath>
                </a14:m>
                <a:r>
                  <a:rPr lang="en-US" sz="2800" dirty="0" smtClean="0"/>
                  <a:t>?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09800"/>
                <a:ext cx="81534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95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57200" y="3429000"/>
            <a:ext cx="3603872" cy="1165830"/>
            <a:chOff x="457200" y="3548390"/>
            <a:chExt cx="3603872" cy="1165830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3548390"/>
              <a:ext cx="3603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 smtClean="0"/>
                <a:t>Check for equation 1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931892" y="4191000"/>
                  <a:ext cx="264950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=−10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892" y="4191000"/>
                  <a:ext cx="2649508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518" y="4572000"/>
                <a:ext cx="35028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−4</m:t>
                      </m:r>
                      <m:r>
                        <a:rPr lang="en-US" sz="2800" b="0" i="1" smtClean="0">
                          <a:latin typeface="Cambria Math"/>
                        </a:rPr>
                        <m:t>)+2(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</a:rPr>
                        <m:t>)=−10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8" y="4572000"/>
                <a:ext cx="350288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12312" y="5112960"/>
                <a:ext cx="20817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−10=−10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312" y="5112960"/>
                <a:ext cx="208178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3" descr="C:\Users\Ronald\AppData\Local\Microsoft\Windows\Temporary Internet Files\Content.IE5\2JS3EZY4\MC90044131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503167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549528" y="3429000"/>
            <a:ext cx="3603872" cy="1165830"/>
            <a:chOff x="457200" y="3548390"/>
            <a:chExt cx="3603872" cy="1165830"/>
          </a:xfrm>
        </p:grpSpPr>
        <p:sp>
          <p:nvSpPr>
            <p:cNvPr id="11" name="TextBox 10"/>
            <p:cNvSpPr txBox="1"/>
            <p:nvPr/>
          </p:nvSpPr>
          <p:spPr>
            <a:xfrm>
              <a:off x="457200" y="3548390"/>
              <a:ext cx="3603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 smtClean="0"/>
                <a:t>Check for equation 2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36872" y="4191000"/>
                  <a:ext cx="238180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−4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=12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872" y="4191000"/>
                  <a:ext cx="2381806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22819" y="4582180"/>
                <a:ext cx="29447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−4(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800" b="0" i="1" smtClean="0">
                          <a:latin typeface="Cambria Math"/>
                        </a:rPr>
                        <m:t>)=12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819" y="4582180"/>
                <a:ext cx="2944781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050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1595" y="1219200"/>
            <a:ext cx="47500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System of Equations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09800"/>
                <a:ext cx="8153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−4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a solution to the system of equations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=−10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−4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=12</m:t>
                    </m:r>
                  </m:oMath>
                </a14:m>
                <a:r>
                  <a:rPr lang="en-US" sz="2800" dirty="0" smtClean="0"/>
                  <a:t>?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09800"/>
                <a:ext cx="81534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95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57200" y="3429000"/>
            <a:ext cx="3603872" cy="1165830"/>
            <a:chOff x="457200" y="3548390"/>
            <a:chExt cx="3603872" cy="1165830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3548390"/>
              <a:ext cx="3603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 smtClean="0"/>
                <a:t>Check for equation 1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931892" y="4191000"/>
                  <a:ext cx="264950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=−10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892" y="4191000"/>
                  <a:ext cx="2649508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518" y="4572000"/>
                <a:ext cx="35028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−4</m:t>
                      </m:r>
                      <m:r>
                        <a:rPr lang="en-US" sz="2800" b="0" i="1" smtClean="0">
                          <a:latin typeface="Cambria Math"/>
                        </a:rPr>
                        <m:t>)+2(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</a:rPr>
                        <m:t>)=−10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8" y="4572000"/>
                <a:ext cx="350288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12312" y="5112960"/>
                <a:ext cx="20817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−10=−10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312" y="5112960"/>
                <a:ext cx="208178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3" descr="C:\Users\Ronald\AppData\Local\Microsoft\Windows\Temporary Internet Files\Content.IE5\2JS3EZY4\MC90044131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503167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549528" y="3429000"/>
            <a:ext cx="3603872" cy="1165830"/>
            <a:chOff x="457200" y="3548390"/>
            <a:chExt cx="3603872" cy="1165830"/>
          </a:xfrm>
        </p:grpSpPr>
        <p:sp>
          <p:nvSpPr>
            <p:cNvPr id="11" name="TextBox 10"/>
            <p:cNvSpPr txBox="1"/>
            <p:nvPr/>
          </p:nvSpPr>
          <p:spPr>
            <a:xfrm>
              <a:off x="457200" y="3548390"/>
              <a:ext cx="3603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 smtClean="0"/>
                <a:t>Check for equation 2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298266" y="4191000"/>
                  <a:ext cx="238180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−4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=12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266" y="4191000"/>
                  <a:ext cx="2381806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22819" y="4582180"/>
                <a:ext cx="32351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3(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800" b="0" i="1" smtClean="0">
                          <a:latin typeface="Cambria Math"/>
                        </a:rPr>
                        <m:t>)−4(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−4</m:t>
                      </m:r>
                      <m:r>
                        <a:rPr lang="en-US" sz="2800" b="0" i="1" smtClean="0">
                          <a:latin typeface="Cambria Math"/>
                        </a:rPr>
                        <m:t>)=12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819" y="4582180"/>
                <a:ext cx="3235181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45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1595" y="1219200"/>
            <a:ext cx="47500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System of Equations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3622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FF0000"/>
                </a:solidFill>
              </a:rPr>
              <a:t>system of equations </a:t>
            </a:r>
            <a:r>
              <a:rPr lang="en-US" sz="2800" dirty="0" smtClean="0"/>
              <a:t>is a set of two or more equations.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" y="3657600"/>
            <a:ext cx="2917209" cy="1132820"/>
            <a:chOff x="457200" y="3657600"/>
            <a:chExt cx="2917209" cy="11328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457200" y="3657600"/>
                  <a:ext cx="291720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−2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=−18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3657600"/>
                  <a:ext cx="2917209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955990" y="4267200"/>
                  <a:ext cx="239681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x</m:t>
                        </m:r>
                        <m:r>
                          <a:rPr lang="en-US" sz="2800" b="0" i="0" smtClean="0">
                            <a:latin typeface="Cambria Math"/>
                          </a:rPr>
                          <m:t>+5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y</m:t>
                        </m:r>
                        <m:r>
                          <a:rPr lang="en-US" sz="2800" b="0" i="0" smtClean="0">
                            <a:latin typeface="Cambria Math"/>
                          </a:rPr>
                          <m:t>=−10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990" y="4267200"/>
                  <a:ext cx="2396810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4114800" y="3657600"/>
            <a:ext cx="3581400" cy="1722060"/>
            <a:chOff x="4114800" y="3657600"/>
            <a:chExt cx="3581400" cy="17220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724426" y="3657600"/>
                  <a:ext cx="259077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=9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426" y="3657600"/>
                  <a:ext cx="2590774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114800" y="4257020"/>
                  <a:ext cx="325602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−3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+5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=5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4257020"/>
                  <a:ext cx="3256020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837725" y="4856440"/>
                  <a:ext cx="285847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=−4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7725" y="4856440"/>
                  <a:ext cx="2858475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4481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1595" y="1219200"/>
            <a:ext cx="47500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System of Equations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09800"/>
                <a:ext cx="8153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−4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a solution to the system of equations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=−10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−4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=12</m:t>
                    </m:r>
                  </m:oMath>
                </a14:m>
                <a:r>
                  <a:rPr lang="en-US" sz="2800" dirty="0" smtClean="0"/>
                  <a:t>?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09800"/>
                <a:ext cx="81534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95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57200" y="3429000"/>
            <a:ext cx="3603872" cy="1165830"/>
            <a:chOff x="457200" y="3548390"/>
            <a:chExt cx="3603872" cy="1165830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3548390"/>
              <a:ext cx="3603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 smtClean="0"/>
                <a:t>Check for equation 1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931892" y="4191000"/>
                  <a:ext cx="264950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=−10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892" y="4191000"/>
                  <a:ext cx="2649508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518" y="4572000"/>
                <a:ext cx="35028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−4</m:t>
                      </m:r>
                      <m:r>
                        <a:rPr lang="en-US" sz="2800" b="0" i="1" smtClean="0">
                          <a:latin typeface="Cambria Math"/>
                        </a:rPr>
                        <m:t>)+2(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</a:rPr>
                        <m:t>)=−10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8" y="4572000"/>
                <a:ext cx="350288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12312" y="5112960"/>
                <a:ext cx="20817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−10=−10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312" y="5112960"/>
                <a:ext cx="208178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3" descr="C:\Users\Ronald\AppData\Local\Microsoft\Windows\Temporary Internet Files\Content.IE5\2JS3EZY4\MC90044131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503167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549528" y="3429000"/>
            <a:ext cx="3603872" cy="1165830"/>
            <a:chOff x="457200" y="3548390"/>
            <a:chExt cx="3603872" cy="1165830"/>
          </a:xfrm>
        </p:grpSpPr>
        <p:sp>
          <p:nvSpPr>
            <p:cNvPr id="11" name="TextBox 10"/>
            <p:cNvSpPr txBox="1"/>
            <p:nvPr/>
          </p:nvSpPr>
          <p:spPr>
            <a:xfrm>
              <a:off x="457200" y="3548390"/>
              <a:ext cx="3603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 smtClean="0"/>
                <a:t>Check for equation 2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298266" y="4191000"/>
                  <a:ext cx="238180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−4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=12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266" y="4191000"/>
                  <a:ext cx="2381806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22819" y="4582180"/>
                <a:ext cx="32351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</a:rPr>
                        <m:t>)−4(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−4</m:t>
                      </m:r>
                      <m:r>
                        <a:rPr lang="en-US" sz="2800" b="0" i="1" smtClean="0">
                          <a:latin typeface="Cambria Math"/>
                        </a:rPr>
                        <m:t>)=12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819" y="4582180"/>
                <a:ext cx="3235181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11615" y="5115430"/>
                <a:ext cx="15463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19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sz="2800" b="0" i="1" smtClean="0">
                          <a:latin typeface="Cambria Math"/>
                        </a:rPr>
                        <m:t>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615" y="5115430"/>
                <a:ext cx="1546385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Ronald\AppData\Local\Microsoft\Windows\Temporary Internet Files\Content.IE5\FYGQR2SU\MC900432537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198470"/>
            <a:ext cx="399853" cy="39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95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1595" y="1219200"/>
            <a:ext cx="47500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System of Equations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09800"/>
                <a:ext cx="8153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(−4,1)</m:t>
                    </m:r>
                  </m:oMath>
                </a14:m>
                <a:r>
                  <a:rPr lang="en-US" sz="2800" dirty="0" smtClean="0"/>
                  <a:t> a solution to the system of equations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=−10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−4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=12</m:t>
                    </m:r>
                  </m:oMath>
                </a14:m>
                <a:r>
                  <a:rPr lang="en-US" sz="2800" dirty="0" smtClean="0"/>
                  <a:t>?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09800"/>
                <a:ext cx="81534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95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6700" y="3657600"/>
                <a:ext cx="85344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Since the ordered pair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(−4,1)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is </a:t>
                </a:r>
                <a:r>
                  <a:rPr lang="en-US" sz="2800" u="sng" dirty="0" smtClean="0">
                    <a:solidFill>
                      <a:srgbClr val="FF0000"/>
                    </a:solidFill>
                  </a:rPr>
                  <a:t>not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a solution to both equations,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(−4,1)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is </a:t>
                </a:r>
                <a:r>
                  <a:rPr lang="en-US" sz="2800" u="sng" dirty="0" smtClean="0">
                    <a:solidFill>
                      <a:srgbClr val="FF0000"/>
                    </a:solidFill>
                  </a:rPr>
                  <a:t>not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a solution to the system of equations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=−10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−4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=12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.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3657600"/>
                <a:ext cx="8534400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500" t="-4405" r="-2500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871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1595" y="1219200"/>
            <a:ext cx="47500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System of Equations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400" y="20574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There are several different methods that can be used to solve a system of equations. In this course we will learn: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733800"/>
            <a:ext cx="76466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Solving a system using graphing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Solving a system using substitution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Solving a system using elimination(addition)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541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1595" y="990600"/>
            <a:ext cx="47500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System of Equations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804" y="175260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Just like a linear equation, a system of equations may have:</a:t>
            </a:r>
          </a:p>
          <a:p>
            <a:endParaRPr lang="en-US" sz="28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One solution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No solution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An infinite number of solutions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/>
          </a:p>
          <a:p>
            <a:r>
              <a:rPr lang="en-US" sz="2800" dirty="0" smtClean="0"/>
              <a:t>As we go through the various methods of solving a system of equations, I will point out each case.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659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6145" y="1219200"/>
            <a:ext cx="54425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Graphing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403" y="220980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solve a system of equations </a:t>
            </a:r>
            <a:r>
              <a:rPr lang="en-US" sz="2800" b="1" dirty="0" smtClean="0">
                <a:solidFill>
                  <a:srgbClr val="FF0000"/>
                </a:solidFill>
              </a:rPr>
              <a:t>using graphing</a:t>
            </a:r>
            <a:r>
              <a:rPr lang="en-US" sz="2800" dirty="0" smtClean="0"/>
              <a:t>, graph each equation on the same rectangular coordinate plane and then identify the </a:t>
            </a:r>
            <a:r>
              <a:rPr lang="en-US" sz="2800" b="1" dirty="0" smtClean="0">
                <a:solidFill>
                  <a:srgbClr val="FF0000"/>
                </a:solidFill>
              </a:rPr>
              <a:t>point of intersection</a:t>
            </a:r>
            <a:r>
              <a:rPr lang="en-US" sz="2800" dirty="0" smtClean="0"/>
              <a:t> of the graphs.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114800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5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6145" y="1219200"/>
            <a:ext cx="54425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Graphing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2057400"/>
                <a:ext cx="8610600" cy="1132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=6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+5</m:t>
                    </m:r>
                  </m:oMath>
                </a14:m>
                <a:r>
                  <a:rPr lang="en-US" sz="2800" dirty="0" smtClean="0"/>
                  <a:t> using graphing.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57400"/>
                <a:ext cx="8610600" cy="1132490"/>
              </a:xfrm>
              <a:prstGeom prst="rect">
                <a:avLst/>
              </a:prstGeom>
              <a:blipFill rotWithShape="1">
                <a:blip r:embed="rId2"/>
                <a:stretch>
                  <a:fillRect l="-1415" b="-1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67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6145" y="1219200"/>
            <a:ext cx="54425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Graphing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2057400"/>
                <a:ext cx="8610600" cy="1132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𝟔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+5</m:t>
                    </m:r>
                  </m:oMath>
                </a14:m>
                <a:r>
                  <a:rPr lang="en-US" sz="2800" dirty="0" smtClean="0"/>
                  <a:t> using graphing.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57400"/>
                <a:ext cx="8610600" cy="1132490"/>
              </a:xfrm>
              <a:prstGeom prst="rect">
                <a:avLst/>
              </a:prstGeom>
              <a:blipFill rotWithShape="1">
                <a:blip r:embed="rId2"/>
                <a:stretch>
                  <a:fillRect l="-1415" b="-1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819400"/>
            <a:ext cx="3200400" cy="319583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3657602" y="2819400"/>
            <a:ext cx="1752598" cy="3276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192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6145" y="1219200"/>
            <a:ext cx="54425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Graphing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2057400"/>
                <a:ext cx="8610600" cy="1132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=6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𝟓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smtClean="0"/>
                  <a:t>using graphing.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57400"/>
                <a:ext cx="8610600" cy="1132490"/>
              </a:xfrm>
              <a:prstGeom prst="rect">
                <a:avLst/>
              </a:prstGeom>
              <a:blipFill rotWithShape="1">
                <a:blip r:embed="rId2"/>
                <a:stretch>
                  <a:fillRect l="-1415" b="-14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819400"/>
            <a:ext cx="3200400" cy="319583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3657602" y="2819400"/>
            <a:ext cx="1752598" cy="3276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3200400" y="2895600"/>
            <a:ext cx="2514600" cy="2057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6995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6145" y="1219200"/>
            <a:ext cx="54425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Graphing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2057400"/>
                <a:ext cx="8610600" cy="1132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=6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+5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smtClean="0"/>
                  <a:t>using graphing.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57400"/>
                <a:ext cx="8610600" cy="1132490"/>
              </a:xfrm>
              <a:prstGeom prst="rect">
                <a:avLst/>
              </a:prstGeom>
              <a:blipFill rotWithShape="1">
                <a:blip r:embed="rId3"/>
                <a:stretch>
                  <a:fillRect l="-1415" b="-1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819400"/>
            <a:ext cx="3200400" cy="319583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3200400" y="2895600"/>
            <a:ext cx="2514600" cy="2057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H="1">
            <a:off x="3657602" y="2819400"/>
            <a:ext cx="1752598" cy="3276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4533901" y="3386435"/>
            <a:ext cx="4061613" cy="918865"/>
            <a:chOff x="4533901" y="3386435"/>
            <a:chExt cx="4061613" cy="918865"/>
          </a:xfrm>
        </p:grpSpPr>
        <p:sp>
          <p:nvSpPr>
            <p:cNvPr id="5" name="Oval 4"/>
            <p:cNvSpPr/>
            <p:nvPr/>
          </p:nvSpPr>
          <p:spPr bwMode="auto">
            <a:xfrm>
              <a:off x="4533901" y="3924300"/>
              <a:ext cx="381000" cy="381000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97" charset="0"/>
                <a:ea typeface="ＭＳ Ｐゴシック" pitchFamily="-97" charset="-128"/>
                <a:cs typeface="ＭＳ Ｐゴシック" pitchFamily="-97" charset="-128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V="1">
              <a:off x="5029200" y="3657600"/>
              <a:ext cx="1066800" cy="381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033594" y="3386435"/>
                  <a:ext cx="256192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𝑺𝒐𝒍𝒖𝒕𝒊𝒐𝒏</m:t>
                        </m:r>
                        <m:r>
                          <a:rPr lang="en-US" b="1" i="1" smtClean="0">
                            <a:latin typeface="Cambria Math"/>
                          </a:rPr>
                          <m:t>:  (</m:t>
                        </m:r>
                        <m:r>
                          <a:rPr lang="en-US" b="1" i="1" smtClean="0">
                            <a:latin typeface="Cambria Math"/>
                          </a:rPr>
                          <m:t>𝟒</m:t>
                        </m:r>
                        <m:r>
                          <a:rPr lang="en-US" b="1" i="1" smtClean="0"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3594" y="3386435"/>
                  <a:ext cx="2561920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2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7597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6145" y="1219200"/>
            <a:ext cx="54425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Graphing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2057400"/>
                <a:ext cx="8610600" cy="1132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−3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=12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−7</m:t>
                    </m:r>
                  </m:oMath>
                </a14:m>
                <a:r>
                  <a:rPr lang="en-US" sz="2800" dirty="0" smtClean="0"/>
                  <a:t> using graphing.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57400"/>
                <a:ext cx="8610600" cy="1132490"/>
              </a:xfrm>
              <a:prstGeom prst="rect">
                <a:avLst/>
              </a:prstGeom>
              <a:blipFill rotWithShape="1">
                <a:blip r:embed="rId2"/>
                <a:stretch>
                  <a:fillRect l="-1415" r="-2831" b="-1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324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1595" y="1219200"/>
            <a:ext cx="47500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System of Equations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72605"/>
                <a:ext cx="82296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A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solution to a system of equations</a:t>
                </a:r>
                <a:r>
                  <a:rPr lang="en-US" sz="2800" dirty="0" smtClean="0"/>
                  <a:t> is an ordered pair,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, or ordered triplet,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𝒛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, that is a solution to each equation in the system.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72605"/>
                <a:ext cx="8229600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481" t="-4405" r="-1037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33400" y="42672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FF0000"/>
                </a:solidFill>
              </a:rPr>
              <a:t>solution to a system of equations </a:t>
            </a:r>
            <a:r>
              <a:rPr lang="en-US" sz="2800" dirty="0" smtClean="0"/>
              <a:t>is therefore </a:t>
            </a:r>
            <a:r>
              <a:rPr lang="en-US" sz="2800" b="1" dirty="0" smtClean="0">
                <a:solidFill>
                  <a:srgbClr val="FF0000"/>
                </a:solidFill>
              </a:rPr>
              <a:t>a point of intersection </a:t>
            </a:r>
            <a:r>
              <a:rPr lang="en-US" sz="2800" dirty="0" smtClean="0"/>
              <a:t>between the graphs of the equations in the system.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319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6145" y="1219200"/>
            <a:ext cx="54425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Graphing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2057400"/>
                <a:ext cx="8763000" cy="1132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𝟏𝟐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−7</m:t>
                    </m:r>
                  </m:oMath>
                </a14:m>
                <a:r>
                  <a:rPr lang="en-US" sz="2800" dirty="0" smtClean="0"/>
                  <a:t> using graphing.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57400"/>
                <a:ext cx="8763000" cy="1132490"/>
              </a:xfrm>
              <a:prstGeom prst="rect">
                <a:avLst/>
              </a:prstGeom>
              <a:blipFill rotWithShape="1">
                <a:blip r:embed="rId2"/>
                <a:stretch>
                  <a:fillRect l="-1391" r="-1947" b="-1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819400"/>
            <a:ext cx="3200400" cy="319583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3048000" y="2971802"/>
            <a:ext cx="1752600" cy="259079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1510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6145" y="1219200"/>
            <a:ext cx="54425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Graphing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2057400"/>
                <a:ext cx="8763000" cy="1132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−3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=12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𝟕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smtClean="0"/>
                  <a:t>using graphing.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57400"/>
                <a:ext cx="8763000" cy="1132490"/>
              </a:xfrm>
              <a:prstGeom prst="rect">
                <a:avLst/>
              </a:prstGeom>
              <a:blipFill rotWithShape="1">
                <a:blip r:embed="rId2"/>
                <a:stretch>
                  <a:fillRect l="-1391" r="-1460" b="-14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819400"/>
            <a:ext cx="3200400" cy="319583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3048000" y="2971802"/>
            <a:ext cx="1752600" cy="259079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4191000" y="3200402"/>
            <a:ext cx="1752600" cy="259079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3937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6145" y="1219200"/>
            <a:ext cx="54425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Graphing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2057400"/>
                <a:ext cx="8763000" cy="1132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−3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=12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−7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smtClean="0"/>
                  <a:t>using graphing.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57400"/>
                <a:ext cx="8763000" cy="1132490"/>
              </a:xfrm>
              <a:prstGeom prst="rect">
                <a:avLst/>
              </a:prstGeom>
              <a:blipFill rotWithShape="1">
                <a:blip r:embed="rId2"/>
                <a:stretch>
                  <a:fillRect l="-1391" r="-1043" b="-1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819400"/>
            <a:ext cx="3200400" cy="319583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3048000" y="2971802"/>
            <a:ext cx="1752600" cy="259079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4191000" y="3200402"/>
            <a:ext cx="1752600" cy="259079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304800" y="3667036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lines are parallel and don’t intersect.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367647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system of equations has </a:t>
            </a:r>
            <a:r>
              <a:rPr lang="en-US" b="1" dirty="0" smtClean="0">
                <a:solidFill>
                  <a:srgbClr val="FF0000"/>
                </a:solidFill>
              </a:rPr>
              <a:t>no solution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8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6145" y="1219200"/>
            <a:ext cx="54425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Graphing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2057400"/>
                <a:ext cx="8610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4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−4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=−12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+3</m:t>
                    </m:r>
                  </m:oMath>
                </a14:m>
                <a:r>
                  <a:rPr lang="en-US" sz="2800" dirty="0" smtClean="0"/>
                  <a:t> using graphing.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57400"/>
                <a:ext cx="86106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15" t="-6410" r="-42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14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6145" y="1219200"/>
            <a:ext cx="54425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Graphing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2057400"/>
                <a:ext cx="8610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𝟏𝟐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+3</m:t>
                    </m:r>
                  </m:oMath>
                </a14:m>
                <a:r>
                  <a:rPr lang="en-US" sz="2800" dirty="0" smtClean="0"/>
                  <a:t> using graphing.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57400"/>
                <a:ext cx="86106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15" t="-6410" r="-134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743200"/>
            <a:ext cx="3200400" cy="319583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2819400" y="2743202"/>
            <a:ext cx="2819400" cy="274319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0303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6145" y="1219200"/>
            <a:ext cx="54425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Graphing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2057400"/>
                <a:ext cx="8610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4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−4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=−12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smtClean="0"/>
                  <a:t>using graphing.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57400"/>
                <a:ext cx="86106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15" t="-6410" r="-77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743200"/>
            <a:ext cx="3200400" cy="319583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2819400" y="2743202"/>
            <a:ext cx="2819400" cy="274319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2667000" y="2895602"/>
            <a:ext cx="2819400" cy="274319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7978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6145" y="1219200"/>
            <a:ext cx="54425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Graphing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2057400"/>
                <a:ext cx="8610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Solve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4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−4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=−12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+3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smtClean="0"/>
                  <a:t>using graphing.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57400"/>
                <a:ext cx="8610600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15" t="-6410" r="-42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743200"/>
            <a:ext cx="3200400" cy="319583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2819400" y="2743202"/>
            <a:ext cx="2819400" cy="274319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2667000" y="2895602"/>
            <a:ext cx="2819400" cy="274319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04800" y="352407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equations describe the same line.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3276600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system of equations has an</a:t>
            </a:r>
            <a:r>
              <a:rPr lang="en-US" b="1" dirty="0" smtClean="0">
                <a:solidFill>
                  <a:srgbClr val="FF0000"/>
                </a:solidFill>
              </a:rPr>
              <a:t> infinite number of solutions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70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6145" y="1219200"/>
            <a:ext cx="54425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Graphing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900166"/>
            <a:ext cx="3200400" cy="3195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905000"/>
                <a:ext cx="8153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Reminder, the graph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800" dirty="0" smtClean="0"/>
                  <a:t>, is a horizontal line that has a y-intercept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(0,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. 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05000"/>
                <a:ext cx="815340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495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865882" y="4572000"/>
            <a:ext cx="5306318" cy="461665"/>
            <a:chOff x="865882" y="4572000"/>
            <a:chExt cx="5306318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865882" y="4572000"/>
                  <a:ext cx="12677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882" y="4572000"/>
                  <a:ext cx="1267718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 bwMode="auto">
            <a:xfrm>
              <a:off x="2667000" y="4800600"/>
              <a:ext cx="35052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2590800" y="3433463"/>
            <a:ext cx="5077089" cy="461665"/>
            <a:chOff x="2590800" y="3433463"/>
            <a:chExt cx="5077089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629400" y="3433463"/>
                  <a:ext cx="103848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𝟓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3433463"/>
                  <a:ext cx="1038489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/>
            <p:nvPr/>
          </p:nvCxnSpPr>
          <p:spPr bwMode="auto">
            <a:xfrm>
              <a:off x="2590800" y="3733800"/>
              <a:ext cx="35814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6916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6145" y="1219200"/>
            <a:ext cx="54425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Solving Using Graphing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900166"/>
            <a:ext cx="3200400" cy="3195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905000"/>
                <a:ext cx="8153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Reminder, the graph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 smtClean="0"/>
                  <a:t>, is a vertical line that has a x-intercept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US" sz="2800" dirty="0" smtClean="0"/>
                  <a:t>. 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05000"/>
                <a:ext cx="815340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495" t="-6410" r="-201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242286" y="2743200"/>
            <a:ext cx="2186714" cy="3429000"/>
            <a:chOff x="1242286" y="2743200"/>
            <a:chExt cx="2186714" cy="3429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242286" y="4036418"/>
                  <a:ext cx="126130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2286" y="4036418"/>
                  <a:ext cx="1261307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 bwMode="auto">
            <a:xfrm>
              <a:off x="3429000" y="2743200"/>
              <a:ext cx="0" cy="3429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4876800" y="2743200"/>
            <a:ext cx="2441861" cy="3505200"/>
            <a:chOff x="4876800" y="2743200"/>
            <a:chExt cx="2441861" cy="3505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286584" y="4038600"/>
                  <a:ext cx="103207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6584" y="4038600"/>
                  <a:ext cx="1032077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/>
            <p:nvPr/>
          </p:nvCxnSpPr>
          <p:spPr bwMode="auto">
            <a:xfrm>
              <a:off x="4876800" y="2743200"/>
              <a:ext cx="0" cy="3505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0460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1595" y="1219200"/>
            <a:ext cx="47500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System of Equations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09800"/>
                <a:ext cx="7924800" cy="1134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(3,−2)</m:t>
                    </m:r>
                  </m:oMath>
                </a14:m>
                <a:r>
                  <a:rPr lang="en-US" sz="2800" dirty="0" smtClean="0"/>
                  <a:t> a solution to the system of equations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−3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=9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−4</m:t>
                    </m:r>
                  </m:oMath>
                </a14:m>
                <a:r>
                  <a:rPr lang="en-US" sz="2800" dirty="0" smtClean="0"/>
                  <a:t>?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09800"/>
                <a:ext cx="7924800" cy="1134670"/>
              </a:xfrm>
              <a:prstGeom prst="rect">
                <a:avLst/>
              </a:prstGeom>
              <a:blipFill rotWithShape="1">
                <a:blip r:embed="rId2"/>
                <a:stretch>
                  <a:fillRect l="-1538" t="-5376"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57200" y="3548390"/>
            <a:ext cx="3603872" cy="1165830"/>
            <a:chOff x="457200" y="3548390"/>
            <a:chExt cx="3603872" cy="1165830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3548390"/>
              <a:ext cx="3603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 smtClean="0"/>
                <a:t>Check for equation 1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717992" y="4191000"/>
                  <a:ext cx="198426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=9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992" y="4191000"/>
                  <a:ext cx="1984261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644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1595" y="1219200"/>
            <a:ext cx="47500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System of Equations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09800"/>
                <a:ext cx="7924800" cy="1134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  <m:r>
                      <a:rPr lang="en-US" sz="2800" b="0" i="1" smtClean="0">
                        <a:latin typeface="Cambria Math"/>
                      </a:rPr>
                      <m:t>,−2)</m:t>
                    </m:r>
                  </m:oMath>
                </a14:m>
                <a:r>
                  <a:rPr lang="en-US" sz="2800" dirty="0" smtClean="0"/>
                  <a:t> a solution to the system of equations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−3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=9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−4</m:t>
                    </m:r>
                  </m:oMath>
                </a14:m>
                <a:r>
                  <a:rPr lang="en-US" sz="2800" dirty="0" smtClean="0"/>
                  <a:t>?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09800"/>
                <a:ext cx="7924800" cy="1134670"/>
              </a:xfrm>
              <a:prstGeom prst="rect">
                <a:avLst/>
              </a:prstGeom>
              <a:blipFill rotWithShape="1">
                <a:blip r:embed="rId2"/>
                <a:stretch>
                  <a:fillRect l="-1538" t="-5376"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57200" y="3548390"/>
            <a:ext cx="3603872" cy="1165830"/>
            <a:chOff x="457200" y="3548390"/>
            <a:chExt cx="3603872" cy="1165830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3548390"/>
              <a:ext cx="3603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 smtClean="0"/>
                <a:t>Check for equation 1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717992" y="4191000"/>
                  <a:ext cx="198426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=9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992" y="4191000"/>
                  <a:ext cx="1984261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1824" y="4739620"/>
                <a:ext cx="19813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800" b="0" i="1" smtClean="0">
                          <a:latin typeface="Cambria Math"/>
                        </a:rPr>
                        <m:t>−3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24" y="4739620"/>
                <a:ext cx="198137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73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1595" y="1219200"/>
            <a:ext cx="47500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System of Equations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09800"/>
                <a:ext cx="7924800" cy="1134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a solution to the system of equations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−3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=9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−4</m:t>
                    </m:r>
                  </m:oMath>
                </a14:m>
                <a:r>
                  <a:rPr lang="en-US" sz="2800" dirty="0" smtClean="0"/>
                  <a:t>?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09800"/>
                <a:ext cx="7924800" cy="1134670"/>
              </a:xfrm>
              <a:prstGeom prst="rect">
                <a:avLst/>
              </a:prstGeom>
              <a:blipFill rotWithShape="1">
                <a:blip r:embed="rId2"/>
                <a:stretch>
                  <a:fillRect l="-1538" t="-5376"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57200" y="3548390"/>
            <a:ext cx="3603872" cy="1165830"/>
            <a:chOff x="457200" y="3548390"/>
            <a:chExt cx="3603872" cy="1165830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3548390"/>
              <a:ext cx="3603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 smtClean="0"/>
                <a:t>Check for equation 1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717992" y="4191000"/>
                  <a:ext cx="198426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=9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992" y="4191000"/>
                  <a:ext cx="1984261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3722" y="4739620"/>
                <a:ext cx="25394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</a:rPr>
                        <m:t>−3(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0" i="1" smtClean="0">
                          <a:latin typeface="Cambria Math"/>
                        </a:rPr>
                        <m:t>)=9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22" y="4739620"/>
                <a:ext cx="253947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56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1595" y="1219200"/>
            <a:ext cx="47500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System of Equations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09800"/>
                <a:ext cx="7924800" cy="1134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,−2)</m:t>
                    </m:r>
                  </m:oMath>
                </a14:m>
                <a:r>
                  <a:rPr lang="en-US" sz="2800" dirty="0" smtClean="0"/>
                  <a:t> a solution to the system of equations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−3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=9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−4</m:t>
                    </m:r>
                  </m:oMath>
                </a14:m>
                <a:r>
                  <a:rPr lang="en-US" sz="2800" dirty="0" smtClean="0"/>
                  <a:t>?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09800"/>
                <a:ext cx="7924800" cy="1134670"/>
              </a:xfrm>
              <a:prstGeom prst="rect">
                <a:avLst/>
              </a:prstGeom>
              <a:blipFill rotWithShape="1">
                <a:blip r:embed="rId2"/>
                <a:stretch>
                  <a:fillRect l="-1538" t="-5376"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57200" y="3548390"/>
            <a:ext cx="3603872" cy="1165830"/>
            <a:chOff x="457200" y="3548390"/>
            <a:chExt cx="3603872" cy="1165830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3548390"/>
              <a:ext cx="3603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 smtClean="0"/>
                <a:t>Check for equation 1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717992" y="4191000"/>
                  <a:ext cx="198426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=9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992" y="4191000"/>
                  <a:ext cx="1984261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" y="4739620"/>
                <a:ext cx="25394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</a:rPr>
                        <m:t>−3(−2)=9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739620"/>
                <a:ext cx="253947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53412" y="5267305"/>
                <a:ext cx="11488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9=9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412" y="5267305"/>
                <a:ext cx="114884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 descr="C:\Users\Ronald\AppData\Local\Microsoft\Windows\Temporary Internet Files\Content.IE5\2JS3EZY4\MC90044131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1816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87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1595" y="1219200"/>
            <a:ext cx="47500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System of Equations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09800"/>
                <a:ext cx="7924800" cy="1134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,−2)</m:t>
                    </m:r>
                  </m:oMath>
                </a14:m>
                <a:r>
                  <a:rPr lang="en-US" sz="2800" dirty="0" smtClean="0"/>
                  <a:t> a solution to the system of equations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−3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=9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−4</m:t>
                    </m:r>
                  </m:oMath>
                </a14:m>
                <a:r>
                  <a:rPr lang="en-US" sz="2800" dirty="0" smtClean="0"/>
                  <a:t>?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09800"/>
                <a:ext cx="7924800" cy="1134670"/>
              </a:xfrm>
              <a:prstGeom prst="rect">
                <a:avLst/>
              </a:prstGeom>
              <a:blipFill rotWithShape="1">
                <a:blip r:embed="rId2"/>
                <a:stretch>
                  <a:fillRect l="-1538" t="-5376"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57200" y="3548390"/>
            <a:ext cx="3603872" cy="1165830"/>
            <a:chOff x="457200" y="3548390"/>
            <a:chExt cx="3603872" cy="1165830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3548390"/>
              <a:ext cx="3603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 smtClean="0"/>
                <a:t>Check for equation 1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717992" y="4191000"/>
                  <a:ext cx="198426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=9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992" y="4191000"/>
                  <a:ext cx="1984261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" y="4739620"/>
                <a:ext cx="25394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</a:rPr>
                        <m:t>−3(−2)=9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739620"/>
                <a:ext cx="253947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53412" y="5267305"/>
                <a:ext cx="11488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9=9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412" y="5267305"/>
                <a:ext cx="114884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4473328" y="3558570"/>
            <a:ext cx="3603872" cy="1346392"/>
            <a:chOff x="457200" y="3548390"/>
            <a:chExt cx="3603872" cy="1346392"/>
          </a:xfrm>
        </p:grpSpPr>
        <p:sp>
          <p:nvSpPr>
            <p:cNvPr id="11" name="TextBox 10"/>
            <p:cNvSpPr txBox="1"/>
            <p:nvPr/>
          </p:nvSpPr>
          <p:spPr>
            <a:xfrm>
              <a:off x="457200" y="3548390"/>
              <a:ext cx="3603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 smtClean="0"/>
                <a:t>Check for equation 2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17992" y="4191000"/>
                  <a:ext cx="2076146" cy="7037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−4 </m:t>
                      </m:r>
                    </m:oMath>
                  </a14:m>
                  <a:r>
                    <a:rPr lang="en-US" sz="2800" dirty="0" smtClean="0"/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992" y="4191000"/>
                  <a:ext cx="2076146" cy="70378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3" name="Picture 3" descr="C:\Users\Ronald\AppData\Local\Microsoft\Windows\Temporary Internet Files\Content.IE5\2JS3EZY4\MC90044131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1816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62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1595" y="1219200"/>
            <a:ext cx="47500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System of Equations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09800"/>
                <a:ext cx="7924800" cy="1134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  <m:r>
                      <a:rPr lang="en-US" sz="2800" b="0" i="1" smtClean="0">
                        <a:latin typeface="Cambria Math"/>
                      </a:rPr>
                      <m:t>,−2)</m:t>
                    </m:r>
                  </m:oMath>
                </a14:m>
                <a:r>
                  <a:rPr lang="en-US" sz="2800" dirty="0" smtClean="0"/>
                  <a:t> a solution to the system of equations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−3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=9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−4</m:t>
                    </m:r>
                  </m:oMath>
                </a14:m>
                <a:r>
                  <a:rPr lang="en-US" sz="2800" dirty="0" smtClean="0"/>
                  <a:t>?        (Example)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09800"/>
                <a:ext cx="7924800" cy="1134670"/>
              </a:xfrm>
              <a:prstGeom prst="rect">
                <a:avLst/>
              </a:prstGeom>
              <a:blipFill rotWithShape="1">
                <a:blip r:embed="rId2"/>
                <a:stretch>
                  <a:fillRect l="-1538" t="-5376"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57200" y="3548390"/>
            <a:ext cx="3603872" cy="1165830"/>
            <a:chOff x="457200" y="3548390"/>
            <a:chExt cx="3603872" cy="1165830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3548390"/>
              <a:ext cx="3603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 smtClean="0"/>
                <a:t>Check for equation 1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717992" y="4191000"/>
                  <a:ext cx="198426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=9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992" y="4191000"/>
                  <a:ext cx="1984261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" y="4739620"/>
                <a:ext cx="25394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</a:rPr>
                        <m:t>−3(−2)=9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739620"/>
                <a:ext cx="253947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53412" y="5267305"/>
                <a:ext cx="11488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9=9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412" y="5267305"/>
                <a:ext cx="114884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4473328" y="3558570"/>
            <a:ext cx="3603872" cy="1346392"/>
            <a:chOff x="457200" y="3548390"/>
            <a:chExt cx="3603872" cy="1346392"/>
          </a:xfrm>
        </p:grpSpPr>
        <p:sp>
          <p:nvSpPr>
            <p:cNvPr id="11" name="TextBox 10"/>
            <p:cNvSpPr txBox="1"/>
            <p:nvPr/>
          </p:nvSpPr>
          <p:spPr>
            <a:xfrm>
              <a:off x="457200" y="3548390"/>
              <a:ext cx="3603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 smtClean="0"/>
                <a:t>Check for equation 2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17992" y="4191000"/>
                  <a:ext cx="2076146" cy="7037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−4 </m:t>
                      </m:r>
                    </m:oMath>
                  </a14:m>
                  <a:r>
                    <a:rPr lang="en-US" sz="2800" dirty="0" smtClean="0"/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992" y="4191000"/>
                  <a:ext cx="2076146" cy="70378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24400" y="4935018"/>
                <a:ext cx="2371418" cy="703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  <m:r>
                      <a:rPr lang="en-US" sz="2800" b="0" i="1" smtClean="0">
                        <a:latin typeface="Cambria Math"/>
                      </a:rPr>
                      <m:t>)−4 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935018"/>
                <a:ext cx="2371418" cy="70378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3" descr="C:\Users\Ronald\AppData\Local\Microsoft\Windows\Temporary Internet Files\Content.IE5\2JS3EZY4\MC900441310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1816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3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VTC_blue_WAF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0CCA68211DAA4CABF60667D6DDF88B" ma:contentTypeVersion="1" ma:contentTypeDescription="Create a new document." ma:contentTypeScope="" ma:versionID="53d7caf5aa0e73133c2c74d56753014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359B6F-52B8-49AC-9930-E97874F7D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61BEC86-DEB6-45BD-AF6E-8AE6F718A479}">
  <ds:schemaRefs>
    <ds:schemaRef ds:uri="http://www.w3.org/XML/1998/namespace"/>
    <ds:schemaRef ds:uri="http://purl.org/dc/elements/1.1/"/>
    <ds:schemaRef ds:uri="http://schemas.microsoft.com/sharepoint/v3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AB4DAE7-2DE8-4B54-AB1A-9FDCBCA94A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FVTC_blue_WAF</Template>
  <TotalTime>3623</TotalTime>
  <Words>1945</Words>
  <Application>Microsoft Office PowerPoint</Application>
  <PresentationFormat>On-screen Show (4:3)</PresentationFormat>
  <Paragraphs>184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FVTC_blue_WAF</vt:lpstr>
      <vt:lpstr>College Technical Math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Fox Valley Technical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muhlebac</dc:creator>
  <cp:lastModifiedBy>Jeffery Frenkel</cp:lastModifiedBy>
  <cp:revision>511</cp:revision>
  <cp:lastPrinted>2009-03-09T19:30:18Z</cp:lastPrinted>
  <dcterms:created xsi:type="dcterms:W3CDTF">2009-04-30T13:56:20Z</dcterms:created>
  <dcterms:modified xsi:type="dcterms:W3CDTF">2014-01-08T15:34:15Z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0x010100B30CCA68211DAA4CABF60667D6DDF88B</vt:lpwstr>
  </property>
  <property fmtid="{D5CDD505-2E9C-101B-9397-08002B2CF9AE}" pid="3" name="_AdHocReviewCycleID">
    <vt:i4>-272385220</vt:i4>
  </property>
  <property fmtid="{D5CDD505-2E9C-101B-9397-08002B2CF9AE}" pid="4" name="_NewReviewCycle">
    <vt:lpwstr/>
  </property>
  <property fmtid="{D5CDD505-2E9C-101B-9397-08002B2CF9AE}" pid="5" name="_EmailSubject">
    <vt:lpwstr>CTM 1</vt:lpwstr>
  </property>
  <property fmtid="{D5CDD505-2E9C-101B-9397-08002B2CF9AE}" pid="6" name="_AuthorEmail">
    <vt:lpwstr>wallberg@fvtc.edu</vt:lpwstr>
  </property>
  <property fmtid="{D5CDD505-2E9C-101B-9397-08002B2CF9AE}" pid="7" name="_AuthorEmailDisplayName">
    <vt:lpwstr>Wallberg, Ronald P.</vt:lpwstr>
  </property>
</Properties>
</file>